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14.10.2013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5400" b="1" dirty="0" smtClean="0"/>
              <a:t>Эффективный контракт</a:t>
            </a:r>
            <a:endParaRPr lang="ru-RU" sz="5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(№1)</a:t>
            </a:r>
            <a:endParaRPr lang="ru-RU" b="1" dirty="0"/>
          </a:p>
        </p:txBody>
      </p:sp>
      <p:sp>
        <p:nvSpPr>
          <p:cNvPr id="3" name="Содержимое 2"/>
          <p:cNvSpPr>
            <a:spLocks noGrp="1"/>
          </p:cNvSpPr>
          <p:nvPr>
            <p:ph idx="1"/>
          </p:nvPr>
        </p:nvSpPr>
        <p:spPr>
          <a:xfrm>
            <a:off x="251520" y="1556792"/>
            <a:ext cx="8712968" cy="5040560"/>
          </a:xfrm>
        </p:spPr>
        <p:txBody>
          <a:bodyPr>
            <a:normAutofit fontScale="92500" lnSpcReduction="10000"/>
          </a:bodyPr>
          <a:lstStyle/>
          <a:p>
            <a:pPr marL="514350" indent="-514350">
              <a:buFont typeface="+mj-lt"/>
              <a:buAutoNum type="arabicParenR"/>
            </a:pPr>
            <a:r>
              <a:rPr lang="ru-RU" b="1" dirty="0" smtClean="0"/>
              <a:t>Наименование показателя </a:t>
            </a:r>
            <a:r>
              <a:rPr lang="ru-RU" dirty="0" smtClean="0"/>
              <a:t>– расхождение диагнозов приемного отделения и клинического диагноза стационара;</a:t>
            </a:r>
          </a:p>
          <a:p>
            <a:pPr marL="514350" indent="-514350">
              <a:buFont typeface="+mj-lt"/>
              <a:buAutoNum type="arabicParenR"/>
            </a:pPr>
            <a:r>
              <a:rPr lang="ru-RU" b="1" dirty="0" smtClean="0"/>
              <a:t>Единица измерения </a:t>
            </a:r>
            <a:r>
              <a:rPr lang="ru-RU" dirty="0" smtClean="0"/>
              <a:t>– случаи расхождения диагнозов по основному заболеванию;</a:t>
            </a:r>
          </a:p>
          <a:p>
            <a:pPr marL="514350" indent="-514350">
              <a:buFont typeface="+mj-lt"/>
              <a:buAutoNum type="arabicParenR"/>
            </a:pPr>
            <a:r>
              <a:rPr lang="ru-RU" b="1" dirty="0" smtClean="0"/>
              <a:t>Базовый показатель</a:t>
            </a:r>
            <a:r>
              <a:rPr lang="ru-RU" dirty="0" smtClean="0"/>
              <a:t> – отсутствие;</a:t>
            </a:r>
          </a:p>
          <a:p>
            <a:pPr marL="514350" indent="-514350">
              <a:buFont typeface="+mj-lt"/>
              <a:buAutoNum type="arabicParenR"/>
            </a:pPr>
            <a:r>
              <a:rPr lang="ru-RU" b="1" dirty="0" smtClean="0"/>
              <a:t>Оценка в баллах: </a:t>
            </a:r>
            <a:r>
              <a:rPr lang="ru-RU" dirty="0" smtClean="0"/>
              <a:t>1 балл –соблюдение; 0 баллов – несоблюдение;</a:t>
            </a:r>
          </a:p>
          <a:p>
            <a:pPr marL="514350" indent="-514350">
              <a:buFont typeface="+mj-lt"/>
              <a:buAutoNum type="arabicParenR"/>
            </a:pPr>
            <a:r>
              <a:rPr lang="ru-RU" b="1" dirty="0" smtClean="0"/>
              <a:t>Отв. исполнители </a:t>
            </a:r>
            <a:r>
              <a:rPr lang="ru-RU" dirty="0" smtClean="0"/>
              <a:t>– зам.гл.врача по КЭР, зам.гл.врача по </a:t>
            </a:r>
            <a:r>
              <a:rPr lang="ru-RU" dirty="0" err="1" smtClean="0"/>
              <a:t>мед.части</a:t>
            </a:r>
            <a:r>
              <a:rPr lang="ru-RU" dirty="0" smtClean="0"/>
              <a:t>, зав.профильных отделений.</a:t>
            </a:r>
          </a:p>
          <a:p>
            <a:pPr marL="514350" indent="-514350">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2)</a:t>
            </a:r>
            <a:endParaRPr lang="ru-RU" b="1" dirty="0"/>
          </a:p>
        </p:txBody>
      </p:sp>
      <p:sp>
        <p:nvSpPr>
          <p:cNvPr id="3" name="Содержимое 2"/>
          <p:cNvSpPr>
            <a:spLocks noGrp="1"/>
          </p:cNvSpPr>
          <p:nvPr>
            <p:ph idx="1"/>
          </p:nvPr>
        </p:nvSpPr>
        <p:spPr>
          <a:xfrm>
            <a:off x="179512" y="1600200"/>
            <a:ext cx="8784976" cy="5069160"/>
          </a:xfrm>
        </p:spPr>
        <p:txBody>
          <a:bodyPr/>
          <a:lstStyle/>
          <a:p>
            <a:pPr marL="514350" indent="-514350">
              <a:buFont typeface="+mj-lt"/>
              <a:buAutoNum type="arabicParenR"/>
            </a:pPr>
            <a:r>
              <a:rPr lang="ru-RU" b="1" dirty="0" smtClean="0"/>
              <a:t>Наименование показателя </a:t>
            </a:r>
            <a:r>
              <a:rPr lang="ru-RU" dirty="0" smtClean="0"/>
              <a:t>– госпитализация в непрофильное отделение;</a:t>
            </a:r>
          </a:p>
          <a:p>
            <a:pPr marL="514350" indent="-514350">
              <a:buFont typeface="+mj-lt"/>
              <a:buAutoNum type="arabicParenR"/>
            </a:pPr>
            <a:r>
              <a:rPr lang="ru-RU" b="1" dirty="0" smtClean="0"/>
              <a:t>Единица измерения </a:t>
            </a:r>
            <a:r>
              <a:rPr lang="ru-RU" dirty="0" smtClean="0"/>
              <a:t>– число случаев;</a:t>
            </a:r>
          </a:p>
          <a:p>
            <a:pPr marL="514350" indent="-514350">
              <a:buFont typeface="+mj-lt"/>
              <a:buAutoNum type="arabicParenR"/>
            </a:pPr>
            <a:r>
              <a:rPr lang="ru-RU" b="1" dirty="0" smtClean="0"/>
              <a:t>Базовый показатель </a:t>
            </a:r>
            <a:r>
              <a:rPr lang="ru-RU" dirty="0" smtClean="0"/>
              <a:t>– отсутствие;</a:t>
            </a:r>
          </a:p>
          <a:p>
            <a:pPr marL="514350" indent="-514350">
              <a:buFont typeface="+mj-lt"/>
              <a:buAutoNum type="arabicParenR"/>
            </a:pPr>
            <a:r>
              <a:rPr lang="ru-RU" b="1" dirty="0" smtClean="0"/>
              <a:t>Оценка в баллах</a:t>
            </a:r>
            <a:r>
              <a:rPr lang="ru-RU" dirty="0" smtClean="0"/>
              <a:t>: 1 балл – соблюдение; 0 баллов – несоблюдение;</a:t>
            </a:r>
          </a:p>
          <a:p>
            <a:pPr marL="514350" indent="-514350">
              <a:buFont typeface="+mj-lt"/>
              <a:buAutoNum type="arabicParenR"/>
            </a:pPr>
            <a:r>
              <a:rPr lang="ru-RU" b="1" dirty="0" smtClean="0"/>
              <a:t>Отв. исполнители</a:t>
            </a:r>
            <a:r>
              <a:rPr lang="ru-RU" dirty="0" smtClean="0"/>
              <a:t> - зам.гл.врача по КЭР, зам.гл.врача по </a:t>
            </a:r>
            <a:r>
              <a:rPr lang="ru-RU" dirty="0" err="1" smtClean="0"/>
              <a:t>мед.части</a:t>
            </a:r>
            <a:r>
              <a:rPr lang="ru-RU" dirty="0" smtClean="0"/>
              <a:t>, зав.профильных отделений.</a:t>
            </a:r>
          </a:p>
          <a:p>
            <a:pPr marL="514350" indent="-514350">
              <a:buFont typeface="+mj-lt"/>
              <a:buAutoNum type="arabicParenR"/>
            </a:pPr>
            <a:endParaRPr lang="ru-RU" dirty="0" smtClean="0"/>
          </a:p>
          <a:p>
            <a:pPr marL="514350" indent="-514350">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3)</a:t>
            </a:r>
            <a:endParaRPr lang="ru-RU" dirty="0"/>
          </a:p>
        </p:txBody>
      </p:sp>
      <p:sp>
        <p:nvSpPr>
          <p:cNvPr id="3" name="Содержимое 2"/>
          <p:cNvSpPr>
            <a:spLocks noGrp="1"/>
          </p:cNvSpPr>
          <p:nvPr>
            <p:ph idx="1"/>
          </p:nvPr>
        </p:nvSpPr>
        <p:spPr>
          <a:xfrm>
            <a:off x="251520" y="1600200"/>
            <a:ext cx="8712968" cy="4997152"/>
          </a:xfrm>
        </p:spPr>
        <p:txBody>
          <a:bodyPr>
            <a:normAutofit lnSpcReduction="10000"/>
          </a:bodyPr>
          <a:lstStyle/>
          <a:p>
            <a:pPr marL="514350" indent="-514350">
              <a:buFont typeface="+mj-lt"/>
              <a:buAutoNum type="arabicParenR"/>
            </a:pPr>
            <a:r>
              <a:rPr lang="ru-RU" b="1" dirty="0" smtClean="0"/>
              <a:t>Наименование показателя</a:t>
            </a:r>
            <a:r>
              <a:rPr lang="ru-RU" dirty="0" smtClean="0"/>
              <a:t> – соблюдение сроков ожидания госпитализации с приемного отделения в отделение стационара – по ПГГ не более 1 часа;</a:t>
            </a:r>
          </a:p>
          <a:p>
            <a:pPr marL="514350" indent="-514350">
              <a:buFont typeface="+mj-lt"/>
              <a:buAutoNum type="arabicParenR"/>
            </a:pPr>
            <a:r>
              <a:rPr lang="ru-RU" b="1" dirty="0" smtClean="0"/>
              <a:t>Единица измерения </a:t>
            </a:r>
            <a:r>
              <a:rPr lang="ru-RU" dirty="0" smtClean="0"/>
              <a:t>– </a:t>
            </a:r>
          </a:p>
          <a:p>
            <a:pPr marL="514350" indent="-514350">
              <a:buFont typeface="+mj-lt"/>
              <a:buAutoNum type="arabicParenR"/>
            </a:pPr>
            <a:r>
              <a:rPr lang="ru-RU" b="1" dirty="0" smtClean="0"/>
              <a:t>Базовый показатель </a:t>
            </a:r>
            <a:r>
              <a:rPr lang="ru-RU" dirty="0" smtClean="0"/>
              <a:t>– соблюдение;</a:t>
            </a:r>
          </a:p>
          <a:p>
            <a:pPr marL="514350" indent="-514350">
              <a:buFont typeface="+mj-lt"/>
              <a:buAutoNum type="arabicParenR"/>
            </a:pPr>
            <a:r>
              <a:rPr lang="ru-RU" b="1" dirty="0" smtClean="0"/>
              <a:t>Оценка в баллах</a:t>
            </a:r>
            <a:r>
              <a:rPr lang="ru-RU" dirty="0" smtClean="0"/>
              <a:t>: 1 балл – соблюдение; 0 баллов – несоблюдение;</a:t>
            </a:r>
          </a:p>
          <a:p>
            <a:pPr marL="514350" indent="-514350">
              <a:buFont typeface="+mj-lt"/>
              <a:buAutoNum type="arabicParenR"/>
            </a:pPr>
            <a:r>
              <a:rPr lang="ru-RU" b="1" dirty="0" smtClean="0"/>
              <a:t>Отв. исполнители</a:t>
            </a:r>
            <a:r>
              <a:rPr lang="ru-RU" dirty="0" smtClean="0"/>
              <a:t> - зав.приемным отделением, администрация.</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txBody>
          <a:bodyPr>
            <a:normAutofit fontScale="90000"/>
          </a:bodyPr>
          <a:lstStyle/>
          <a:p>
            <a:r>
              <a:rPr lang="ru-RU" b="1" dirty="0" smtClean="0"/>
              <a:t>Показатели доступности и качества медицинской помощи (№ 4)</a:t>
            </a:r>
            <a:endParaRPr lang="ru-RU" dirty="0"/>
          </a:p>
        </p:txBody>
      </p:sp>
      <p:sp>
        <p:nvSpPr>
          <p:cNvPr id="3" name="Содержимое 2"/>
          <p:cNvSpPr>
            <a:spLocks noGrp="1"/>
          </p:cNvSpPr>
          <p:nvPr>
            <p:ph idx="1"/>
          </p:nvPr>
        </p:nvSpPr>
        <p:spPr>
          <a:xfrm>
            <a:off x="251520" y="1412776"/>
            <a:ext cx="8712968" cy="5184576"/>
          </a:xfrm>
        </p:spPr>
        <p:txBody>
          <a:bodyPr>
            <a:normAutofit fontScale="70000" lnSpcReduction="20000"/>
          </a:bodyPr>
          <a:lstStyle/>
          <a:p>
            <a:pPr marL="514350" indent="-514350">
              <a:buFont typeface="+mj-lt"/>
              <a:buAutoNum type="arabicParenR"/>
            </a:pPr>
            <a:r>
              <a:rPr lang="ru-RU" sz="4600" b="1" dirty="0" smtClean="0"/>
              <a:t>Наименование показателя </a:t>
            </a:r>
            <a:r>
              <a:rPr lang="ru-RU" dirty="0" smtClean="0"/>
              <a:t>– соблюдение санитарно-противоэпидемического режима (показатели санитарного фона, соблюдение правил асептики и антисептики, знание и выполнение ведущих приказов, система обращения и утилизации </a:t>
            </a:r>
            <a:r>
              <a:rPr lang="ru-RU" dirty="0" err="1" smtClean="0"/>
              <a:t>мед.отходов</a:t>
            </a:r>
            <a:r>
              <a:rPr lang="ru-RU" dirty="0" smtClean="0"/>
              <a:t>, проведение уборок помещений: генеральной, предварительной, текущей, заключительной согласно плана, применение одежды в соответствии с режимом отделений, отсутствие случаев внутрибольничных гнойно-септических заболеваний и т.д.).</a:t>
            </a:r>
          </a:p>
          <a:p>
            <a:pPr marL="514350" indent="-514350">
              <a:buFont typeface="+mj-lt"/>
              <a:buAutoNum type="arabicParenR"/>
            </a:pPr>
            <a:r>
              <a:rPr lang="ru-RU" sz="4600" b="1" dirty="0" smtClean="0"/>
              <a:t>Единица измерения </a:t>
            </a:r>
            <a:r>
              <a:rPr lang="ru-RU" dirty="0" smtClean="0"/>
              <a:t>–  нарушения.</a:t>
            </a:r>
          </a:p>
          <a:p>
            <a:pPr marL="514350" indent="-514350">
              <a:buFont typeface="+mj-lt"/>
              <a:buAutoNum type="arabicParenR"/>
            </a:pPr>
            <a:r>
              <a:rPr lang="ru-RU" sz="4600" b="1" dirty="0" smtClean="0"/>
              <a:t>Базовый показатель </a:t>
            </a:r>
            <a:r>
              <a:rPr lang="ru-RU" dirty="0" smtClean="0"/>
              <a:t>– отсутствие.</a:t>
            </a:r>
          </a:p>
          <a:p>
            <a:pPr marL="514350" indent="-514350">
              <a:buFont typeface="+mj-lt"/>
              <a:buAutoNum type="arabicParenR"/>
            </a:pPr>
            <a:r>
              <a:rPr lang="ru-RU" sz="4600" b="1" dirty="0" smtClean="0"/>
              <a:t>Оценка в баллах: </a:t>
            </a:r>
            <a:r>
              <a:rPr lang="ru-RU" dirty="0" smtClean="0"/>
              <a:t>1 балл – соблюдение; 0 баллов – несоблюдение;</a:t>
            </a:r>
          </a:p>
          <a:p>
            <a:pPr marL="514350" indent="-514350">
              <a:buFont typeface="+mj-lt"/>
              <a:buAutoNum type="arabicParenR"/>
            </a:pPr>
            <a:r>
              <a:rPr lang="ru-RU" sz="4600" b="1" dirty="0" smtClean="0"/>
              <a:t>Отв. исполнители</a:t>
            </a:r>
            <a:r>
              <a:rPr lang="ru-RU" dirty="0" smtClean="0"/>
              <a:t> – </a:t>
            </a:r>
            <a:r>
              <a:rPr lang="ru-RU" dirty="0" err="1" smtClean="0"/>
              <a:t>ст.мед.сестра</a:t>
            </a:r>
            <a:r>
              <a:rPr lang="ru-RU" dirty="0" smtClean="0"/>
              <a:t> отделения, </a:t>
            </a:r>
            <a:r>
              <a:rPr lang="ru-RU" dirty="0" err="1" smtClean="0"/>
              <a:t>гл.мед.сестра</a:t>
            </a:r>
            <a:r>
              <a:rPr lang="ru-RU" dirty="0" smtClean="0"/>
              <a:t>.</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5)</a:t>
            </a:r>
            <a:endParaRPr lang="ru-RU" dirty="0"/>
          </a:p>
        </p:txBody>
      </p:sp>
      <p:sp>
        <p:nvSpPr>
          <p:cNvPr id="3" name="Содержимое 2"/>
          <p:cNvSpPr>
            <a:spLocks noGrp="1"/>
          </p:cNvSpPr>
          <p:nvPr>
            <p:ph idx="1"/>
          </p:nvPr>
        </p:nvSpPr>
        <p:spPr>
          <a:xfrm>
            <a:off x="179512" y="1484784"/>
            <a:ext cx="8784976" cy="5184576"/>
          </a:xfrm>
        </p:spPr>
        <p:txBody>
          <a:bodyPr>
            <a:normAutofit fontScale="85000" lnSpcReduction="20000"/>
          </a:bodyPr>
          <a:lstStyle/>
          <a:p>
            <a:pPr marL="514350" indent="-514350">
              <a:buFont typeface="+mj-lt"/>
              <a:buAutoNum type="arabicParenR"/>
            </a:pPr>
            <a:r>
              <a:rPr lang="ru-RU" sz="3800" b="1" dirty="0" smtClean="0"/>
              <a:t>Наименование показат</a:t>
            </a:r>
            <a:r>
              <a:rPr lang="ru-RU" b="1" dirty="0" smtClean="0"/>
              <a:t>еля</a:t>
            </a:r>
            <a:r>
              <a:rPr lang="ru-RU" dirty="0" smtClean="0"/>
              <a:t> – этика и деонтология, внешний вид, работа в соответствии с этическим кодексом </a:t>
            </a:r>
            <a:r>
              <a:rPr lang="ru-RU" dirty="0" err="1" smtClean="0"/>
              <a:t>мед.сестры</a:t>
            </a:r>
            <a:r>
              <a:rPr lang="ru-RU" dirty="0" smtClean="0"/>
              <a:t>, соблюдение требований к внешнему виду (шапочка, халат, обувь, отсутствие украшений и т.д.), корректность в обращении с законным представителем пациента и пациентом.</a:t>
            </a:r>
          </a:p>
          <a:p>
            <a:pPr marL="514350" indent="-514350">
              <a:buFont typeface="+mj-lt"/>
              <a:buAutoNum type="arabicParenR"/>
            </a:pPr>
            <a:r>
              <a:rPr lang="ru-RU" sz="3800" b="1" dirty="0" smtClean="0"/>
              <a:t>Единица измерения </a:t>
            </a:r>
            <a:r>
              <a:rPr lang="ru-RU" dirty="0" smtClean="0"/>
              <a:t>– число замечаний.</a:t>
            </a:r>
          </a:p>
          <a:p>
            <a:pPr marL="514350" indent="-514350">
              <a:buFont typeface="+mj-lt"/>
              <a:buAutoNum type="arabicParenR"/>
            </a:pPr>
            <a:r>
              <a:rPr lang="ru-RU" sz="3800" b="1" dirty="0" smtClean="0"/>
              <a:t>Базовый показатель </a:t>
            </a:r>
            <a:r>
              <a:rPr lang="ru-RU" dirty="0" smtClean="0"/>
              <a:t>– отсутствие.</a:t>
            </a:r>
          </a:p>
          <a:p>
            <a:pPr marL="514350" indent="-514350">
              <a:buFont typeface="+mj-lt"/>
              <a:buAutoNum type="arabicParenR"/>
            </a:pPr>
            <a:r>
              <a:rPr lang="ru-RU" sz="3800" b="1" dirty="0" smtClean="0"/>
              <a:t>Оценка в баллах</a:t>
            </a:r>
            <a:r>
              <a:rPr lang="ru-RU" sz="3800" dirty="0" smtClean="0"/>
              <a:t>:</a:t>
            </a:r>
            <a:r>
              <a:rPr lang="ru-RU" dirty="0" smtClean="0"/>
              <a:t> 1 балл – соблюдение; 0 баллов – несоблюдение.</a:t>
            </a:r>
          </a:p>
          <a:p>
            <a:pPr marL="514350" indent="-514350">
              <a:buFont typeface="+mj-lt"/>
              <a:buAutoNum type="arabicParenR"/>
            </a:pPr>
            <a:r>
              <a:rPr lang="ru-RU" sz="3800" b="1" dirty="0" smtClean="0"/>
              <a:t>Отв. исполнители</a:t>
            </a:r>
            <a:r>
              <a:rPr lang="ru-RU" sz="3800" dirty="0" smtClean="0"/>
              <a:t> </a:t>
            </a:r>
            <a:r>
              <a:rPr lang="ru-RU" dirty="0" smtClean="0"/>
              <a:t>– зав.отделением, </a:t>
            </a:r>
            <a:r>
              <a:rPr lang="ru-RU" dirty="0" err="1" smtClean="0"/>
              <a:t>ст.мед.сестра</a:t>
            </a:r>
            <a:r>
              <a:rPr lang="ru-RU" dirty="0" smtClean="0"/>
              <a:t>, </a:t>
            </a:r>
            <a:r>
              <a:rPr lang="ru-RU" dirty="0" err="1" smtClean="0"/>
              <a:t>гл.мед.сестра</a:t>
            </a:r>
            <a:r>
              <a:rPr lang="ru-RU" dirty="0" smtClean="0"/>
              <a:t>, администрация.</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6)</a:t>
            </a:r>
            <a:endParaRPr lang="ru-RU" dirty="0"/>
          </a:p>
        </p:txBody>
      </p:sp>
      <p:sp>
        <p:nvSpPr>
          <p:cNvPr id="3" name="Содержимое 2"/>
          <p:cNvSpPr>
            <a:spLocks noGrp="1"/>
          </p:cNvSpPr>
          <p:nvPr>
            <p:ph idx="1"/>
          </p:nvPr>
        </p:nvSpPr>
        <p:spPr>
          <a:xfrm>
            <a:off x="179512" y="1484784"/>
            <a:ext cx="8784976" cy="5112568"/>
          </a:xfrm>
        </p:spPr>
        <p:txBody>
          <a:bodyPr>
            <a:normAutofit/>
          </a:bodyPr>
          <a:lstStyle/>
          <a:p>
            <a:pPr marL="514350" indent="-514350">
              <a:buFont typeface="+mj-lt"/>
              <a:buAutoNum type="arabicParenR"/>
            </a:pPr>
            <a:r>
              <a:rPr lang="ru-RU" b="1" dirty="0" smtClean="0"/>
              <a:t>Наименование показателя</a:t>
            </a:r>
            <a:r>
              <a:rPr lang="ru-RU" dirty="0" smtClean="0"/>
              <a:t> – отсутствие осложнений при проведении лечебно-диагностический манипуляций, зафиксированных в </a:t>
            </a:r>
            <a:r>
              <a:rPr lang="ru-RU" dirty="0" err="1" smtClean="0"/>
              <a:t>мед.документации</a:t>
            </a:r>
            <a:r>
              <a:rPr lang="ru-RU" dirty="0" smtClean="0"/>
              <a:t>.</a:t>
            </a:r>
          </a:p>
          <a:p>
            <a:pPr marL="514350" indent="-514350">
              <a:buFont typeface="+mj-lt"/>
              <a:buAutoNum type="arabicParenR"/>
            </a:pPr>
            <a:r>
              <a:rPr lang="ru-RU" b="1" dirty="0" smtClean="0"/>
              <a:t>Единица измерения </a:t>
            </a:r>
            <a:r>
              <a:rPr lang="ru-RU" dirty="0" smtClean="0"/>
              <a:t>– число случаев. </a:t>
            </a:r>
          </a:p>
          <a:p>
            <a:pPr marL="514350" indent="-514350">
              <a:buFont typeface="+mj-lt"/>
              <a:buAutoNum type="arabicParenR"/>
            </a:pPr>
            <a:r>
              <a:rPr lang="ru-RU" b="1" dirty="0" smtClean="0"/>
              <a:t>Базовый показатель </a:t>
            </a:r>
            <a:r>
              <a:rPr lang="ru-RU" dirty="0" smtClean="0"/>
              <a:t>– отсутствие.</a:t>
            </a:r>
          </a:p>
          <a:p>
            <a:pPr marL="514350" indent="-514350">
              <a:buFont typeface="+mj-lt"/>
              <a:buAutoNum type="arabicParenR"/>
            </a:pPr>
            <a:r>
              <a:rPr lang="ru-RU" b="1" dirty="0" smtClean="0"/>
              <a:t>Оценка в баллах</a:t>
            </a:r>
            <a:r>
              <a:rPr lang="ru-RU" dirty="0" smtClean="0"/>
              <a:t>: 1 балл – соблюдение; 0 баллов – несоблюдение.</a:t>
            </a:r>
          </a:p>
          <a:p>
            <a:pPr marL="514350" indent="-514350">
              <a:buFont typeface="+mj-lt"/>
              <a:buAutoNum type="arabicParenR"/>
            </a:pPr>
            <a:r>
              <a:rPr lang="ru-RU" b="1" dirty="0" smtClean="0"/>
              <a:t>Отв. исполнители</a:t>
            </a:r>
            <a:r>
              <a:rPr lang="ru-RU" dirty="0" smtClean="0"/>
              <a:t> – зав.отделением.</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7)</a:t>
            </a:r>
            <a:endParaRPr lang="ru-RU" dirty="0"/>
          </a:p>
        </p:txBody>
      </p:sp>
      <p:sp>
        <p:nvSpPr>
          <p:cNvPr id="3" name="Содержимое 2"/>
          <p:cNvSpPr>
            <a:spLocks noGrp="1"/>
          </p:cNvSpPr>
          <p:nvPr>
            <p:ph idx="1"/>
          </p:nvPr>
        </p:nvSpPr>
        <p:spPr>
          <a:xfrm>
            <a:off x="179512" y="1484784"/>
            <a:ext cx="8784976" cy="5184576"/>
          </a:xfrm>
        </p:spPr>
        <p:txBody>
          <a:bodyPr>
            <a:normAutofit lnSpcReduction="10000"/>
          </a:bodyPr>
          <a:lstStyle/>
          <a:p>
            <a:pPr marL="514350" indent="-514350">
              <a:buFont typeface="+mj-lt"/>
              <a:buAutoNum type="arabicParenR"/>
            </a:pPr>
            <a:r>
              <a:rPr lang="ru-RU" b="1" dirty="0" smtClean="0"/>
              <a:t>Наименование показателя</a:t>
            </a:r>
            <a:r>
              <a:rPr lang="ru-RU" dirty="0" smtClean="0"/>
              <a:t> – отсутствие нарушений правил внутреннего трудового распорядка, техники безопасности, противопожарной безопасности.</a:t>
            </a:r>
          </a:p>
          <a:p>
            <a:pPr marL="514350" indent="-514350">
              <a:buFont typeface="+mj-lt"/>
              <a:buAutoNum type="arabicParenR"/>
            </a:pPr>
            <a:r>
              <a:rPr lang="ru-RU" b="1" dirty="0" smtClean="0"/>
              <a:t>Единица измерения </a:t>
            </a:r>
            <a:r>
              <a:rPr lang="ru-RU" dirty="0" smtClean="0"/>
              <a:t>– число случаев. </a:t>
            </a:r>
          </a:p>
          <a:p>
            <a:pPr marL="514350" indent="-514350">
              <a:buFont typeface="+mj-lt"/>
              <a:buAutoNum type="arabicParenR"/>
            </a:pPr>
            <a:r>
              <a:rPr lang="ru-RU" b="1" dirty="0" smtClean="0"/>
              <a:t>Базовый показатель </a:t>
            </a:r>
            <a:r>
              <a:rPr lang="ru-RU" dirty="0" smtClean="0"/>
              <a:t>– отсутствие.</a:t>
            </a:r>
          </a:p>
          <a:p>
            <a:pPr marL="514350" indent="-514350">
              <a:buFont typeface="+mj-lt"/>
              <a:buAutoNum type="arabicParenR"/>
            </a:pPr>
            <a:r>
              <a:rPr lang="ru-RU" b="1" dirty="0" smtClean="0"/>
              <a:t>Оценка в баллах</a:t>
            </a:r>
            <a:r>
              <a:rPr lang="ru-RU" dirty="0" smtClean="0"/>
              <a:t>: 1 балл – соблюдение; 0 баллов – несоблюдение;</a:t>
            </a:r>
          </a:p>
          <a:p>
            <a:pPr marL="514350" indent="-514350">
              <a:buFont typeface="+mj-lt"/>
              <a:buAutoNum type="arabicParenR"/>
            </a:pPr>
            <a:r>
              <a:rPr lang="ru-RU" b="1" dirty="0" smtClean="0"/>
              <a:t>Отв. исполнители</a:t>
            </a:r>
            <a:r>
              <a:rPr lang="ru-RU" dirty="0" smtClean="0"/>
              <a:t> – зав.отделением, администрация.</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8)</a:t>
            </a:r>
            <a:endParaRPr lang="ru-RU" dirty="0"/>
          </a:p>
        </p:txBody>
      </p:sp>
      <p:sp>
        <p:nvSpPr>
          <p:cNvPr id="3" name="Содержимое 2"/>
          <p:cNvSpPr>
            <a:spLocks noGrp="1"/>
          </p:cNvSpPr>
          <p:nvPr>
            <p:ph idx="1"/>
          </p:nvPr>
        </p:nvSpPr>
        <p:spPr>
          <a:xfrm>
            <a:off x="179512" y="1484784"/>
            <a:ext cx="8784976" cy="5184576"/>
          </a:xfrm>
        </p:spPr>
        <p:txBody>
          <a:bodyPr>
            <a:normAutofit lnSpcReduction="10000"/>
          </a:bodyPr>
          <a:lstStyle/>
          <a:p>
            <a:pPr marL="514350" indent="-514350">
              <a:buFont typeface="+mj-lt"/>
              <a:buAutoNum type="arabicParenR"/>
            </a:pPr>
            <a:r>
              <a:rPr lang="ru-RU" b="1" dirty="0" smtClean="0"/>
              <a:t>Наименование показателя</a:t>
            </a:r>
            <a:r>
              <a:rPr lang="ru-RU" dirty="0" smtClean="0"/>
              <a:t> – отсутствие нарушений исполнительской дисциплины (посещение внутрибольничных конференций, учеб и т.д.).</a:t>
            </a:r>
          </a:p>
          <a:p>
            <a:pPr marL="514350" indent="-514350">
              <a:buFont typeface="+mj-lt"/>
              <a:buAutoNum type="arabicParenR"/>
            </a:pPr>
            <a:r>
              <a:rPr lang="ru-RU" b="1" dirty="0" smtClean="0"/>
              <a:t>Единица измерения </a:t>
            </a:r>
            <a:r>
              <a:rPr lang="ru-RU" dirty="0" smtClean="0"/>
              <a:t>– число случаев. </a:t>
            </a:r>
          </a:p>
          <a:p>
            <a:pPr marL="514350" indent="-514350">
              <a:buFont typeface="+mj-lt"/>
              <a:buAutoNum type="arabicParenR"/>
            </a:pPr>
            <a:r>
              <a:rPr lang="ru-RU" b="1" dirty="0" smtClean="0"/>
              <a:t>Базовый показатель </a:t>
            </a:r>
            <a:r>
              <a:rPr lang="ru-RU" dirty="0" smtClean="0"/>
              <a:t>– отсутствие.</a:t>
            </a:r>
          </a:p>
          <a:p>
            <a:pPr marL="514350" indent="-514350">
              <a:buFont typeface="+mj-lt"/>
              <a:buAutoNum type="arabicParenR"/>
            </a:pPr>
            <a:r>
              <a:rPr lang="ru-RU" b="1" dirty="0" smtClean="0"/>
              <a:t>Оценка в баллах</a:t>
            </a:r>
            <a:r>
              <a:rPr lang="ru-RU" dirty="0" smtClean="0"/>
              <a:t>: 1 балл – соблюдение; 0 баллов – несоблюдение;</a:t>
            </a:r>
          </a:p>
          <a:p>
            <a:pPr marL="514350" indent="-514350">
              <a:buFont typeface="+mj-lt"/>
              <a:buAutoNum type="arabicParenR"/>
            </a:pPr>
            <a:r>
              <a:rPr lang="ru-RU" b="1" dirty="0" smtClean="0"/>
              <a:t>Отв. исполнители</a:t>
            </a:r>
            <a:r>
              <a:rPr lang="ru-RU" dirty="0" smtClean="0"/>
              <a:t> – зав. отделением, администрация.</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Показатели доступности и качества медицинской помощи (№ 9)</a:t>
            </a:r>
            <a:endParaRPr lang="ru-RU" dirty="0"/>
          </a:p>
        </p:txBody>
      </p:sp>
      <p:sp>
        <p:nvSpPr>
          <p:cNvPr id="3" name="Содержимое 2"/>
          <p:cNvSpPr>
            <a:spLocks noGrp="1"/>
          </p:cNvSpPr>
          <p:nvPr>
            <p:ph idx="1"/>
          </p:nvPr>
        </p:nvSpPr>
        <p:spPr>
          <a:xfrm>
            <a:off x="179512" y="1484784"/>
            <a:ext cx="8784976" cy="5184576"/>
          </a:xfrm>
        </p:spPr>
        <p:txBody>
          <a:bodyPr>
            <a:normAutofit/>
          </a:bodyPr>
          <a:lstStyle/>
          <a:p>
            <a:pPr marL="514350" indent="-514350">
              <a:buFont typeface="+mj-lt"/>
              <a:buAutoNum type="arabicParenR"/>
            </a:pPr>
            <a:r>
              <a:rPr lang="ru-RU" b="1" dirty="0" smtClean="0"/>
              <a:t>Наименование показателя</a:t>
            </a:r>
            <a:r>
              <a:rPr lang="ru-RU" dirty="0" smtClean="0"/>
              <a:t> – отсутствие случаев некачественного ведения и оформления мед. документации.</a:t>
            </a:r>
          </a:p>
          <a:p>
            <a:pPr marL="514350" indent="-514350">
              <a:buFont typeface="+mj-lt"/>
              <a:buAutoNum type="arabicParenR"/>
            </a:pPr>
            <a:r>
              <a:rPr lang="ru-RU" b="1" dirty="0" smtClean="0"/>
              <a:t>Единица измерения </a:t>
            </a:r>
            <a:r>
              <a:rPr lang="ru-RU" dirty="0" smtClean="0"/>
              <a:t>– число случаев. </a:t>
            </a:r>
          </a:p>
          <a:p>
            <a:pPr marL="514350" indent="-514350">
              <a:buFont typeface="+mj-lt"/>
              <a:buAutoNum type="arabicParenR"/>
            </a:pPr>
            <a:r>
              <a:rPr lang="ru-RU" b="1" dirty="0" smtClean="0"/>
              <a:t>Базовый показатель </a:t>
            </a:r>
            <a:r>
              <a:rPr lang="ru-RU" dirty="0" smtClean="0"/>
              <a:t>– отсутствие.</a:t>
            </a:r>
          </a:p>
          <a:p>
            <a:pPr marL="514350" indent="-514350">
              <a:buFont typeface="+mj-lt"/>
              <a:buAutoNum type="arabicParenR"/>
            </a:pPr>
            <a:r>
              <a:rPr lang="ru-RU" b="1" dirty="0" smtClean="0"/>
              <a:t>Оценка в баллах</a:t>
            </a:r>
            <a:r>
              <a:rPr lang="ru-RU" dirty="0" smtClean="0"/>
              <a:t>: 1 балл – соблюдение; 0 баллов – несоблюдение;</a:t>
            </a:r>
          </a:p>
          <a:p>
            <a:pPr marL="514350" indent="-514350">
              <a:buFont typeface="+mj-lt"/>
              <a:buAutoNum type="arabicParenR"/>
            </a:pPr>
            <a:r>
              <a:rPr lang="ru-RU" b="1" dirty="0" smtClean="0"/>
              <a:t>Отв. исполнители</a:t>
            </a:r>
            <a:r>
              <a:rPr lang="ru-RU" dirty="0" smtClean="0"/>
              <a:t> - зав.приемным отделением, зам. гл. врача, администрация.</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84976" cy="1296144"/>
          </a:xfrm>
        </p:spPr>
        <p:txBody>
          <a:bodyPr>
            <a:noAutofit/>
          </a:bodyPr>
          <a:lstStyle/>
          <a:p>
            <a:pPr>
              <a:lnSpc>
                <a:spcPts val="2500"/>
              </a:lnSpc>
            </a:pPr>
            <a:r>
              <a:rPr lang="ru-RU" sz="2800" b="1" dirty="0" smtClean="0"/>
              <a:t>Критерии оценки деятельности врачей-специалистов (</a:t>
            </a:r>
            <a:r>
              <a:rPr lang="ru-RU" sz="2800" b="1" dirty="0" err="1" smtClean="0"/>
              <a:t>вкл.зав.отд</a:t>
            </a:r>
            <a:r>
              <a:rPr lang="ru-RU" sz="2800" b="1" dirty="0" smtClean="0"/>
              <a:t>.) и специалистов со средним медицинским образованием организационно-методического отдела</a:t>
            </a:r>
            <a:endParaRPr lang="ru-RU" sz="2800" b="1" dirty="0"/>
          </a:p>
        </p:txBody>
      </p:sp>
      <p:sp>
        <p:nvSpPr>
          <p:cNvPr id="3" name="Содержимое 2"/>
          <p:cNvSpPr>
            <a:spLocks noGrp="1"/>
          </p:cNvSpPr>
          <p:nvPr>
            <p:ph idx="1"/>
          </p:nvPr>
        </p:nvSpPr>
        <p:spPr>
          <a:xfrm>
            <a:off x="179512" y="1484784"/>
            <a:ext cx="8784976" cy="5184576"/>
          </a:xfrm>
        </p:spPr>
        <p:txBody>
          <a:bodyPr>
            <a:normAutofit fontScale="92500"/>
          </a:bodyPr>
          <a:lstStyle/>
          <a:p>
            <a:pPr marL="514350" indent="-514350">
              <a:lnSpc>
                <a:spcPts val="2000"/>
              </a:lnSpc>
              <a:buFont typeface="+mj-lt"/>
              <a:buAutoNum type="arabicPeriod"/>
            </a:pPr>
            <a:r>
              <a:rPr lang="ru-RU" sz="2400" dirty="0" smtClean="0"/>
              <a:t>Качественное и своевременное выполнение работником своих должностных обязанностей, предусмотренных должностной инструкцией, в соответствующем периоде, включая соблюдение сроков выполнения работ (сдача отчетности).</a:t>
            </a:r>
          </a:p>
          <a:p>
            <a:pPr marL="514350" indent="-514350">
              <a:lnSpc>
                <a:spcPts val="2000"/>
              </a:lnSpc>
              <a:buFont typeface="+mj-lt"/>
              <a:buAutoNum type="arabicPeriod"/>
            </a:pPr>
            <a:r>
              <a:rPr lang="ru-RU" sz="2400" dirty="0" smtClean="0"/>
              <a:t>Качество и эффективность консультативной работы в разделе ДЛО.</a:t>
            </a:r>
          </a:p>
          <a:p>
            <a:pPr marL="514350" indent="-514350">
              <a:lnSpc>
                <a:spcPts val="2000"/>
              </a:lnSpc>
              <a:buFont typeface="+mj-lt"/>
              <a:buAutoNum type="arabicPeriod"/>
            </a:pPr>
            <a:r>
              <a:rPr lang="ru-RU" sz="2400" dirty="0" smtClean="0"/>
              <a:t>Качество и эффективность консультативной работы в разделе диспансеризации населения.</a:t>
            </a:r>
          </a:p>
          <a:p>
            <a:pPr marL="514350" indent="-514350">
              <a:lnSpc>
                <a:spcPts val="2000"/>
              </a:lnSpc>
              <a:buFont typeface="+mj-lt"/>
              <a:buAutoNum type="arabicPeriod"/>
            </a:pPr>
            <a:r>
              <a:rPr lang="ru-RU" sz="2400" dirty="0" smtClean="0"/>
              <a:t>Качество и эффективность консультативной работы в разделе иммунизации населения.</a:t>
            </a:r>
          </a:p>
          <a:p>
            <a:pPr marL="514350" indent="-514350">
              <a:lnSpc>
                <a:spcPts val="2000"/>
              </a:lnSpc>
              <a:buFont typeface="+mj-lt"/>
              <a:buAutoNum type="arabicPeriod"/>
            </a:pPr>
            <a:r>
              <a:rPr lang="ru-RU" sz="2400" dirty="0" smtClean="0"/>
              <a:t>Соблюдение стандартов, технологий, регламентов, требований к процедурам при выполнении работ.</a:t>
            </a:r>
          </a:p>
          <a:p>
            <a:pPr marL="514350" indent="-514350">
              <a:lnSpc>
                <a:spcPts val="2000"/>
              </a:lnSpc>
              <a:buFont typeface="+mj-lt"/>
              <a:buAutoNum type="arabicPeriod"/>
            </a:pPr>
            <a:r>
              <a:rPr lang="ru-RU" sz="2400" dirty="0" smtClean="0"/>
              <a:t>Отсутствие недостатков при выполнении работ (сдача отчетности).</a:t>
            </a:r>
          </a:p>
          <a:p>
            <a:pPr marL="514350" indent="-514350">
              <a:lnSpc>
                <a:spcPts val="2000"/>
              </a:lnSpc>
              <a:buFont typeface="+mj-lt"/>
              <a:buAutoNum type="arabicPeriod"/>
            </a:pPr>
            <a:r>
              <a:rPr lang="ru-RU" sz="2400" dirty="0" smtClean="0"/>
              <a:t>Отсутствие нарушений правил внутреннего трудового распорядка, техники безопасности, противопожарной безопасности.</a:t>
            </a:r>
          </a:p>
          <a:p>
            <a:pPr marL="514350" indent="-514350">
              <a:lnSpc>
                <a:spcPts val="2000"/>
              </a:lnSpc>
              <a:buFont typeface="+mj-lt"/>
              <a:buAutoNum type="arabicPeriod"/>
            </a:pPr>
            <a:r>
              <a:rPr lang="ru-RU" sz="2400" dirty="0" smtClean="0"/>
              <a:t>Отсутствие нарушений исполнительской дисциплины (посещение внутрибольничных конференций, учеб и т.п.)</a:t>
            </a:r>
          </a:p>
          <a:p>
            <a:pPr marL="514350" indent="-514350">
              <a:lnSpc>
                <a:spcPts val="2000"/>
              </a:lnSpc>
              <a:buNone/>
            </a:pPr>
            <a:r>
              <a:rPr lang="ru-RU" sz="2400" dirty="0" smtClean="0"/>
              <a:t> </a:t>
            </a:r>
            <a:r>
              <a:rPr lang="ru-RU" sz="2400" dirty="0" smtClean="0"/>
              <a:t>    </a:t>
            </a:r>
            <a:r>
              <a:rPr lang="ru-RU" sz="2400" b="1" dirty="0" smtClean="0"/>
              <a:t>Максимальное количество 8 баллов = 100 %. 1 балл = 12,5 %</a:t>
            </a:r>
          </a:p>
          <a:p>
            <a:pPr marL="514350" indent="-514350">
              <a:lnSpc>
                <a:spcPts val="2000"/>
              </a:lnSpc>
              <a:buFont typeface="+mj-lt"/>
              <a:buAutoNum type="arabicPeriod"/>
            </a:pPr>
            <a:endParaRPr lang="ru-RU" sz="2400" b="1" dirty="0" smtClean="0"/>
          </a:p>
          <a:p>
            <a:pPr marL="514350" indent="-514350">
              <a:buFont typeface="+mj-lt"/>
              <a:buAutoNum type="arabicPeriod"/>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640960" cy="1152128"/>
          </a:xfrm>
        </p:spPr>
        <p:txBody>
          <a:bodyPr>
            <a:normAutofit fontScale="90000"/>
          </a:bodyPr>
          <a:lstStyle/>
          <a:p>
            <a:r>
              <a:rPr lang="ru-RU" b="1" dirty="0" smtClean="0"/>
              <a:t>В.В.Путин об «эффективном контракте»</a:t>
            </a:r>
            <a:endParaRPr lang="ru-RU" b="1" dirty="0"/>
          </a:p>
        </p:txBody>
      </p:sp>
      <p:sp>
        <p:nvSpPr>
          <p:cNvPr id="3" name="Содержимое 2"/>
          <p:cNvSpPr>
            <a:spLocks noGrp="1"/>
          </p:cNvSpPr>
          <p:nvPr>
            <p:ph idx="1"/>
          </p:nvPr>
        </p:nvSpPr>
        <p:spPr>
          <a:xfrm>
            <a:off x="251520" y="1340768"/>
            <a:ext cx="8640960" cy="4785395"/>
          </a:xfrm>
        </p:spPr>
        <p:txBody>
          <a:bodyPr/>
          <a:lstStyle/>
          <a:p>
            <a:r>
              <a:rPr lang="ru-RU" dirty="0" smtClean="0"/>
              <a:t>«Эффективный контракт» должен быть положен в основу программы поэтапного совершенствования оплаты труда в бюджетной сфере. Ее следует принять до 1 декабря текущего года (2012 г.)».</a:t>
            </a:r>
          </a:p>
          <a:p>
            <a:r>
              <a:rPr lang="ru-RU" dirty="0" smtClean="0"/>
              <a:t>Повышение оплаты труда «должно быть увязано с качеством работы конкретных специалистов и качеством предоставляемых государственных и муниципальных услуг».</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b="1" dirty="0" smtClean="0"/>
              <a:t>Спасибо за внимание!</a:t>
            </a:r>
            <a:endParaRPr lang="ru-RU"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1138138"/>
          </a:xfrm>
        </p:spPr>
        <p:txBody>
          <a:bodyPr>
            <a:normAutofit fontScale="90000"/>
          </a:bodyPr>
          <a:lstStyle/>
          <a:p>
            <a:r>
              <a:rPr lang="ru-RU" b="1" dirty="0" smtClean="0"/>
              <a:t>В.В.Путин об «эффективном контракте»</a:t>
            </a:r>
            <a:endParaRPr lang="ru-RU" b="1" dirty="0"/>
          </a:p>
        </p:txBody>
      </p:sp>
      <p:sp>
        <p:nvSpPr>
          <p:cNvPr id="3" name="Содержимое 2"/>
          <p:cNvSpPr>
            <a:spLocks noGrp="1"/>
          </p:cNvSpPr>
          <p:nvPr>
            <p:ph idx="1"/>
          </p:nvPr>
        </p:nvSpPr>
        <p:spPr>
          <a:xfrm>
            <a:off x="251520" y="1484784"/>
            <a:ext cx="8640960" cy="5112568"/>
          </a:xfrm>
        </p:spPr>
        <p:txBody>
          <a:bodyPr>
            <a:normAutofit lnSpcReduction="10000"/>
          </a:bodyPr>
          <a:lstStyle/>
          <a:p>
            <a:r>
              <a:rPr lang="ru-RU" dirty="0" smtClean="0"/>
              <a:t>«Для этого необходим переход на механизм так называемого эффективного контракта. Это означает, что зарплата специалиста будет зависеть не только от пребывания на рабочем месте, даже не столько от пребывания на рабочем месте, а от эффективности его работы».</a:t>
            </a:r>
          </a:p>
          <a:p>
            <a:r>
              <a:rPr lang="ru-RU" dirty="0" smtClean="0"/>
              <a:t>Это позволит сохранить кадровый потенциал и привлечь квалифицированных профессионалов в здравоохранение, культуру, образование и науку.</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1066130"/>
          </a:xfrm>
        </p:spPr>
        <p:txBody>
          <a:bodyPr>
            <a:normAutofit fontScale="90000"/>
          </a:bodyPr>
          <a:lstStyle/>
          <a:p>
            <a:r>
              <a:rPr lang="ru-RU" b="1" dirty="0" smtClean="0"/>
              <a:t>В.В.Путин об «эффективном контракте»</a:t>
            </a:r>
            <a:endParaRPr lang="ru-RU" b="1" dirty="0"/>
          </a:p>
        </p:txBody>
      </p:sp>
      <p:sp>
        <p:nvSpPr>
          <p:cNvPr id="3" name="Содержимое 2"/>
          <p:cNvSpPr>
            <a:spLocks noGrp="1"/>
          </p:cNvSpPr>
          <p:nvPr>
            <p:ph idx="1"/>
          </p:nvPr>
        </p:nvSpPr>
        <p:spPr>
          <a:xfrm>
            <a:off x="251520" y="1412776"/>
            <a:ext cx="8640960" cy="4713387"/>
          </a:xfrm>
        </p:spPr>
        <p:txBody>
          <a:bodyPr/>
          <a:lstStyle/>
          <a:p>
            <a:r>
              <a:rPr lang="ru-RU" dirty="0" smtClean="0"/>
              <a:t>«Надо добиться, чтобы в социальной сфере остались только те организации, которые это делают с наибольшей пользой для граждан. Медлить с проведением так называемых структурных преобразований, структурных реформ в социальной сфере больше нельзя».</a:t>
            </a:r>
          </a:p>
          <a:p>
            <a:r>
              <a:rPr lang="ru-RU" dirty="0" smtClean="0"/>
              <a:t>«… необходимо гораздо полнее учитывать в зарплате квалификацию и профессиональные достижения работника».</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642194"/>
          </a:xfrm>
        </p:spPr>
        <p:txBody>
          <a:bodyPr>
            <a:noAutofit/>
          </a:bodyPr>
          <a:lstStyle/>
          <a:p>
            <a:pPr>
              <a:lnSpc>
                <a:spcPts val="3200"/>
              </a:lnSpc>
            </a:pPr>
            <a:r>
              <a:rPr lang="ru-RU" sz="3200" b="1" dirty="0" smtClean="0"/>
              <a:t>Программа поэтапного совершенствования системы оплаты труда при оказании государственных (муниципальных) услуг на 2012-2018 годы</a:t>
            </a:r>
            <a:endParaRPr lang="ru-RU" sz="3200" b="1" dirty="0"/>
          </a:p>
        </p:txBody>
      </p:sp>
      <p:sp>
        <p:nvSpPr>
          <p:cNvPr id="3" name="Содержимое 2"/>
          <p:cNvSpPr>
            <a:spLocks noGrp="1"/>
          </p:cNvSpPr>
          <p:nvPr>
            <p:ph idx="1"/>
          </p:nvPr>
        </p:nvSpPr>
        <p:spPr>
          <a:xfrm>
            <a:off x="251520" y="1988840"/>
            <a:ext cx="8712968" cy="4392488"/>
          </a:xfrm>
        </p:spPr>
        <p:txBody>
          <a:bodyPr>
            <a:normAutofit fontScale="85000" lnSpcReduction="20000"/>
          </a:bodyPr>
          <a:lstStyle/>
          <a:p>
            <a:r>
              <a:rPr lang="ru-RU" dirty="0" smtClean="0"/>
              <a:t>Проект программы разработан Минтрудом.</a:t>
            </a:r>
          </a:p>
          <a:p>
            <a:r>
              <a:rPr lang="ru-RU" dirty="0" smtClean="0"/>
              <a:t>Реформа стартует 1 декабря 2012 г. и проводится в два этапа – в 2012-2014 гг. и 2015-2018 гг.</a:t>
            </a:r>
          </a:p>
          <a:p>
            <a:r>
              <a:rPr lang="ru-RU" dirty="0" smtClean="0"/>
              <a:t>Изменения затронут около 20% трудового рынка РФ (14,4 млн. бюджетников).</a:t>
            </a:r>
          </a:p>
          <a:p>
            <a:r>
              <a:rPr lang="ru-RU" dirty="0" smtClean="0"/>
              <a:t>К 2018 г. средняя зарплата врачей, преподавателей вузов и научных сотрудников – в 2 раза превысит среднюю зарплату по региону;</a:t>
            </a:r>
          </a:p>
          <a:p>
            <a:r>
              <a:rPr lang="ru-RU" dirty="0" smtClean="0"/>
              <a:t>зарплаты преподавателей начального и среднего профобразования, работников культуры, социальных работников, младшего и среднего медперсонала – будут соответствовать средней региональной зарплате.</a:t>
            </a: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Цель программы</a:t>
            </a:r>
            <a:endParaRPr lang="ru-RU" b="1" dirty="0"/>
          </a:p>
        </p:txBody>
      </p:sp>
      <p:sp>
        <p:nvSpPr>
          <p:cNvPr id="3" name="Содержимое 2"/>
          <p:cNvSpPr>
            <a:spLocks noGrp="1"/>
          </p:cNvSpPr>
          <p:nvPr>
            <p:ph idx="1"/>
          </p:nvPr>
        </p:nvSpPr>
        <p:spPr>
          <a:xfrm>
            <a:off x="323528" y="1340768"/>
            <a:ext cx="8568952" cy="5184576"/>
          </a:xfrm>
        </p:spPr>
        <p:txBody>
          <a:bodyPr/>
          <a:lstStyle/>
          <a:p>
            <a:r>
              <a:rPr lang="ru-RU" dirty="0" smtClean="0"/>
              <a:t> существенное повышение качества услуг, оказываемых учреждениями бюджетной сферы населению и хозяйствующим субъектам.</a:t>
            </a:r>
          </a:p>
          <a:p>
            <a:r>
              <a:rPr lang="ru-RU" dirty="0" smtClean="0"/>
              <a:t>Механизм достижения цели – повышение уровня оплаты труда работников бюджетного сектора в увязке с переходом на «эффективный контракт».</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Эффективный контракт. Определение</a:t>
            </a:r>
            <a:endParaRPr lang="ru-RU" b="1" dirty="0"/>
          </a:p>
        </p:txBody>
      </p:sp>
      <p:sp>
        <p:nvSpPr>
          <p:cNvPr id="3" name="Содержимое 2"/>
          <p:cNvSpPr>
            <a:spLocks noGrp="1"/>
          </p:cNvSpPr>
          <p:nvPr>
            <p:ph idx="1"/>
          </p:nvPr>
        </p:nvSpPr>
        <p:spPr>
          <a:xfrm>
            <a:off x="179512" y="1412776"/>
            <a:ext cx="8784976" cy="4968552"/>
          </a:xfrm>
        </p:spPr>
        <p:txBody>
          <a:bodyPr>
            <a:normAutofit/>
          </a:bodyPr>
          <a:lstStyle/>
          <a:p>
            <a:r>
              <a:rPr lang="ru-RU" sz="2400" dirty="0" smtClean="0"/>
              <a:t>трудовые отношения между работодателем (государственным или муниципальным учреждением) и работниками, основанные:</a:t>
            </a:r>
          </a:p>
          <a:p>
            <a:pPr>
              <a:buNone/>
            </a:pPr>
            <a:r>
              <a:rPr lang="ru-RU" sz="2400" dirty="0" smtClean="0"/>
              <a:t>1) на наличии у учреждения государственного (муниципального) задания и целевых показателей эффективности работы;</a:t>
            </a:r>
          </a:p>
          <a:p>
            <a:pPr>
              <a:buNone/>
            </a:pPr>
            <a:r>
              <a:rPr lang="ru-RU" sz="2400" dirty="0" smtClean="0"/>
              <a:t>2) на системе оценки эффективности  деятельности работников;</a:t>
            </a:r>
          </a:p>
          <a:p>
            <a:pPr>
              <a:buNone/>
            </a:pPr>
            <a:r>
              <a:rPr lang="ru-RU" sz="2400" dirty="0" smtClean="0"/>
              <a:t>3) на системе оплаты труда, учитывающей различия в сложности выполняемой работы, количестве и качестве труда;</a:t>
            </a:r>
          </a:p>
          <a:p>
            <a:pPr>
              <a:buNone/>
            </a:pPr>
            <a:r>
              <a:rPr lang="ru-RU" sz="2400" dirty="0" smtClean="0"/>
              <a:t>4) на системе нормирования труда;</a:t>
            </a:r>
          </a:p>
          <a:p>
            <a:pPr>
              <a:buNone/>
            </a:pPr>
            <a:r>
              <a:rPr lang="ru-RU" sz="2400" dirty="0" smtClean="0"/>
              <a:t>5) на конкретизации в трудовых договорах должностных обязанностей работников, показателей и критериев оценки труда, условий оплаты труда и предоставлении льгот.</a:t>
            </a:r>
            <a:endParaRPr lang="ru-RU"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Ресурсы Программы</a:t>
            </a:r>
            <a:endParaRPr lang="ru-RU" b="1" dirty="0"/>
          </a:p>
        </p:txBody>
      </p:sp>
      <p:sp>
        <p:nvSpPr>
          <p:cNvPr id="3" name="Содержимое 2"/>
          <p:cNvSpPr>
            <a:spLocks noGrp="1"/>
          </p:cNvSpPr>
          <p:nvPr>
            <p:ph idx="1"/>
          </p:nvPr>
        </p:nvSpPr>
        <p:spPr>
          <a:xfrm>
            <a:off x="457200" y="1340768"/>
            <a:ext cx="8229600" cy="4785395"/>
          </a:xfrm>
        </p:spPr>
        <p:txBody>
          <a:bodyPr/>
          <a:lstStyle/>
          <a:p>
            <a:r>
              <a:rPr lang="ru-RU" dirty="0" smtClean="0"/>
              <a:t>1/3 средств должна быть найдена в самой системе за счет реорганизации неэффективных государственных учреждений;</a:t>
            </a:r>
          </a:p>
          <a:p>
            <a:r>
              <a:rPr lang="ru-RU" dirty="0" smtClean="0"/>
              <a:t>остальные – поступить из бюджета.</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84976" cy="1296144"/>
          </a:xfrm>
        </p:spPr>
        <p:txBody>
          <a:bodyPr>
            <a:normAutofit/>
          </a:bodyPr>
          <a:lstStyle/>
          <a:p>
            <a:pPr>
              <a:lnSpc>
                <a:spcPts val="2000"/>
              </a:lnSpc>
            </a:pPr>
            <a:r>
              <a:rPr lang="ru-RU" sz="2800" b="1" dirty="0" smtClean="0"/>
              <a:t>Критерии оценки деятельности врачей-специалистов (</a:t>
            </a:r>
            <a:r>
              <a:rPr lang="ru-RU" sz="2800" b="1" dirty="0" err="1" smtClean="0"/>
              <a:t>вкл.зав.отд</a:t>
            </a:r>
            <a:r>
              <a:rPr lang="ru-RU" sz="2800" b="1" dirty="0" smtClean="0"/>
              <a:t>.) и специалистов со средним медицинским образованием (</a:t>
            </a:r>
            <a:r>
              <a:rPr lang="ru-RU" sz="2800" b="1" dirty="0" err="1" smtClean="0"/>
              <a:t>вкл.ст.мед.сестру</a:t>
            </a:r>
            <a:r>
              <a:rPr lang="ru-RU" sz="2800" b="1" dirty="0" smtClean="0"/>
              <a:t>) приемного отделения стационара</a:t>
            </a:r>
            <a:endParaRPr lang="ru-RU" sz="2800" b="1" dirty="0"/>
          </a:p>
        </p:txBody>
      </p:sp>
      <p:sp>
        <p:nvSpPr>
          <p:cNvPr id="3" name="Содержимое 2"/>
          <p:cNvSpPr>
            <a:spLocks noGrp="1"/>
          </p:cNvSpPr>
          <p:nvPr>
            <p:ph idx="1"/>
          </p:nvPr>
        </p:nvSpPr>
        <p:spPr>
          <a:xfrm>
            <a:off x="251520" y="1484784"/>
            <a:ext cx="8712968" cy="5184576"/>
          </a:xfrm>
        </p:spPr>
        <p:txBody>
          <a:bodyPr>
            <a:normAutofit fontScale="85000" lnSpcReduction="20000"/>
          </a:bodyPr>
          <a:lstStyle/>
          <a:p>
            <a:r>
              <a:rPr lang="ru-RU" b="1" dirty="0" smtClean="0"/>
              <a:t>Алгоритм оценки:</a:t>
            </a:r>
          </a:p>
          <a:p>
            <a:pPr marL="514350" indent="-514350">
              <a:buFont typeface="+mj-lt"/>
              <a:buAutoNum type="arabicPeriod"/>
            </a:pPr>
            <a:r>
              <a:rPr lang="ru-RU" dirty="0" smtClean="0"/>
              <a:t>составление перечня показателей доступности и качества медицинской помощи (9 критериев);</a:t>
            </a:r>
          </a:p>
          <a:p>
            <a:pPr marL="514350" indent="-514350">
              <a:buFont typeface="+mj-lt"/>
              <a:buAutoNum type="arabicPeriod"/>
            </a:pPr>
            <a:r>
              <a:rPr lang="ru-RU" dirty="0" smtClean="0"/>
              <a:t>выбор единицы измерения (число случаев, нарушений, замечаний);</a:t>
            </a:r>
          </a:p>
          <a:p>
            <a:pPr marL="514350" indent="-514350">
              <a:buFont typeface="+mj-lt"/>
              <a:buAutoNum type="arabicPeriod"/>
            </a:pPr>
            <a:r>
              <a:rPr lang="ru-RU" dirty="0" smtClean="0"/>
              <a:t>определение значения базового показателя (качественное - отсутствие, соблюдение; количественное - в %);</a:t>
            </a:r>
          </a:p>
          <a:p>
            <a:pPr marL="514350" indent="-514350">
              <a:buFont typeface="+mj-lt"/>
              <a:buAutoNum type="arabicPeriod"/>
            </a:pPr>
            <a:r>
              <a:rPr lang="ru-RU" dirty="0" smtClean="0"/>
              <a:t>оценка в баллах по факту выполнения (1 балл – соблюдается; 0 баллов – не соблюдается);</a:t>
            </a:r>
          </a:p>
          <a:p>
            <a:pPr marL="514350" indent="-514350">
              <a:buFont typeface="+mj-lt"/>
              <a:buAutoNum type="arabicPeriod"/>
            </a:pPr>
            <a:r>
              <a:rPr lang="ru-RU" dirty="0" smtClean="0"/>
              <a:t>определение ответственных исполнителей (зам.гл.врача по КЭР, зам.гл.врача по </a:t>
            </a:r>
            <a:r>
              <a:rPr lang="ru-RU" dirty="0" err="1" smtClean="0"/>
              <a:t>мед.части</a:t>
            </a:r>
            <a:r>
              <a:rPr lang="ru-RU" dirty="0" smtClean="0"/>
              <a:t>, зав.отд., </a:t>
            </a:r>
            <a:r>
              <a:rPr lang="ru-RU" dirty="0" err="1" smtClean="0"/>
              <a:t>гл.мед.сестра</a:t>
            </a:r>
            <a:r>
              <a:rPr lang="ru-RU" dirty="0" smtClean="0"/>
              <a:t>, </a:t>
            </a:r>
            <a:r>
              <a:rPr lang="ru-RU" dirty="0" err="1" smtClean="0"/>
              <a:t>ст.мед.сестра</a:t>
            </a:r>
            <a:r>
              <a:rPr lang="ru-RU" dirty="0" smtClean="0"/>
              <a:t>).</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1290</Words>
  <Application>Microsoft Office PowerPoint</Application>
  <PresentationFormat>Экран (4:3)</PresentationFormat>
  <Paragraphs>101</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Эффективный контракт</vt:lpstr>
      <vt:lpstr>В.В.Путин об «эффективном контракте»</vt:lpstr>
      <vt:lpstr>В.В.Путин об «эффективном контракте»</vt:lpstr>
      <vt:lpstr>В.В.Путин об «эффективном контракте»</vt:lpstr>
      <vt:lpstr>Программа поэтапного совершенствования системы оплаты труда при оказании государственных (муниципальных) услуг на 2012-2018 годы</vt:lpstr>
      <vt:lpstr>Цель программы</vt:lpstr>
      <vt:lpstr>Эффективный контракт. Определение</vt:lpstr>
      <vt:lpstr>Ресурсы Программы</vt:lpstr>
      <vt:lpstr>Критерии оценки деятельности врачей-специалистов (вкл.зав.отд.) и специалистов со средним медицинским образованием (вкл.ст.мед.сестру) приемного отделения стационара</vt:lpstr>
      <vt:lpstr>Показатели доступности и качества медицинской помощи (№1)</vt:lpstr>
      <vt:lpstr>Показатели доступности и качества медицинской помощи (№ 2)</vt:lpstr>
      <vt:lpstr>Показатели доступности и качества медицинской помощи (№ 3)</vt:lpstr>
      <vt:lpstr>Показатели доступности и качества медицинской помощи (№ 4)</vt:lpstr>
      <vt:lpstr>Показатели доступности и качества медицинской помощи (№ 5)</vt:lpstr>
      <vt:lpstr>Показатели доступности и качества медицинской помощи (№ 6)</vt:lpstr>
      <vt:lpstr>Показатели доступности и качества медицинской помощи (№ 7)</vt:lpstr>
      <vt:lpstr>Показатели доступности и качества медицинской помощи (№ 8)</vt:lpstr>
      <vt:lpstr>Показатели доступности и качества медицинской помощи (№ 9)</vt:lpstr>
      <vt:lpstr>Критерии оценки деятельности врачей-специалистов (вкл.зав.отд.) и специалистов со средним медицинским образованием организационно-методического отдела</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Эффективный контракт</dc:title>
  <dc:creator>A2435</dc:creator>
  <cp:lastModifiedBy>A2435</cp:lastModifiedBy>
  <cp:revision>34</cp:revision>
  <dcterms:created xsi:type="dcterms:W3CDTF">2012-11-21T05:31:20Z</dcterms:created>
  <dcterms:modified xsi:type="dcterms:W3CDTF">2013-10-14T10:57:06Z</dcterms:modified>
</cp:coreProperties>
</file>